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8" r:id="rId15"/>
    <p:sldId id="270" r:id="rId16"/>
    <p:sldId id="269" r:id="rId17"/>
    <p:sldId id="266" r:id="rId18"/>
    <p:sldId id="267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A1C1A4-E8F2-4F88-BB2F-C7A12271D772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F0007F-53E9-4CF9-8E3A-B7E5A99D52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66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200" baseline="0" dirty="0" smtClean="0">
              <a:solidFill>
                <a:srgbClr val="23286C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e-IL" sz="1200" baseline="0" dirty="0" smtClean="0">
              <a:solidFill>
                <a:srgbClr val="23286C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e-IL" dirty="0" smtClean="0"/>
          </a:p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F57-F558-49C2-95FD-49F4C97E3DF1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71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1200" baseline="0" dirty="0" smtClean="0">
                <a:solidFill>
                  <a:srgbClr val="23286C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מה אני יכול לעשות עכשיו?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aseline="0" dirty="0" smtClean="0">
                <a:solidFill>
                  <a:srgbClr val="23286C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הטבות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aseline="0" dirty="0" smtClean="0">
                <a:solidFill>
                  <a:srgbClr val="23286C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אזור אישי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aseline="0" dirty="0" smtClean="0">
                <a:solidFill>
                  <a:srgbClr val="23286C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הסבר על כרטיס </a:t>
            </a:r>
            <a:r>
              <a:rPr lang="he-IL" sz="1200" baseline="0" dirty="0" err="1" smtClean="0">
                <a:solidFill>
                  <a:srgbClr val="23286C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דיגיתלי</a:t>
            </a:r>
            <a:r>
              <a:rPr lang="he-IL" sz="1200" baseline="0" dirty="0" smtClean="0">
                <a:solidFill>
                  <a:srgbClr val="23286C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 במקום פיזי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200" baseline="0" dirty="0" smtClean="0">
              <a:solidFill>
                <a:srgbClr val="23286C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e-IL" sz="1200" baseline="0" dirty="0" smtClean="0">
              <a:solidFill>
                <a:srgbClr val="23286C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he-IL" dirty="0" smtClean="0"/>
          </a:p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63F57-F558-49C2-95FD-49F4C97E3DF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01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8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663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513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84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54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21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490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96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29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4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1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CAC4-41F0-49FE-B7BA-91496285A038}" type="datetimeFigureOut">
              <a:rPr lang="he-IL" smtClean="0"/>
              <a:t>א'/תמוז/תשפ"ב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7F1A-FC72-4ACA-AED8-A0F744607C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35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8913" y="-871538"/>
            <a:ext cx="17649825" cy="86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8663" y="-465221"/>
            <a:ext cx="16703842" cy="85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8663" y="-465221"/>
            <a:ext cx="16703842" cy="851860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123950"/>
            <a:ext cx="18288000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6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429" y="214369"/>
            <a:ext cx="13825537" cy="6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קבוצה 32"/>
          <p:cNvGrpSpPr/>
          <p:nvPr/>
        </p:nvGrpSpPr>
        <p:grpSpPr>
          <a:xfrm>
            <a:off x="226251" y="402086"/>
            <a:ext cx="11965749" cy="711852"/>
            <a:chOff x="226251" y="402086"/>
            <a:chExt cx="11965749" cy="711852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1571348" y="415925"/>
              <a:ext cx="10620652" cy="684213"/>
              <a:chOff x="1571348" y="415925"/>
              <a:chExt cx="10620652" cy="684213"/>
            </a:xfrm>
          </p:grpSpPr>
          <p:grpSp>
            <p:nvGrpSpPr>
              <p:cNvPr id="37" name="קבוצה 24"/>
              <p:cNvGrpSpPr>
                <a:grpSpLocks/>
              </p:cNvGrpSpPr>
              <p:nvPr/>
            </p:nvGrpSpPr>
            <p:grpSpPr bwMode="auto">
              <a:xfrm>
                <a:off x="8256588" y="415925"/>
                <a:ext cx="3935412" cy="684213"/>
                <a:chOff x="8256240" y="368973"/>
                <a:chExt cx="3935759" cy="683763"/>
              </a:xfrm>
            </p:grpSpPr>
            <p:sp>
              <p:nvSpPr>
                <p:cNvPr id="42" name="מלבן 41"/>
                <p:cNvSpPr/>
                <p:nvPr/>
              </p:nvSpPr>
              <p:spPr>
                <a:xfrm>
                  <a:off x="8256240" y="368973"/>
                  <a:ext cx="3935759" cy="683763"/>
                </a:xfrm>
                <a:prstGeom prst="rect">
                  <a:avLst/>
                </a:prstGeom>
                <a:solidFill>
                  <a:srgbClr val="2328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646799" y="434018"/>
                  <a:ext cx="3370559" cy="55367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r" rtl="1">
                    <a:defRPr/>
                  </a:pPr>
                  <a:r>
                    <a:rPr lang="he-IL" sz="3000" b="1" spc="-150" dirty="0">
                      <a:solidFill>
                        <a:srgbClr val="FFFFFF"/>
                      </a:solidFill>
                      <a:latin typeface="Blender" panose="02020003050405020304" pitchFamily="18" charset="-79"/>
                      <a:cs typeface="Blender" panose="02020003050405020304" pitchFamily="18" charset="-79"/>
                    </a:rPr>
                    <a:t>דיגיתל</a:t>
                  </a:r>
                  <a:r>
                    <a:rPr lang="he-IL" sz="3000" spc="-150" dirty="0">
                      <a:solidFill>
                        <a:srgbClr val="FFFFFF"/>
                      </a:solidFill>
                      <a:latin typeface="Blender" panose="02020003050405020304" pitchFamily="18" charset="-79"/>
                      <a:cs typeface="Blender" panose="02020003050405020304" pitchFamily="18" charset="-79"/>
                    </a:rPr>
                    <a:t> התמונה המלאה</a:t>
                  </a:r>
                </a:p>
              </p:txBody>
            </p:sp>
          </p:grpSp>
          <p:grpSp>
            <p:nvGrpSpPr>
              <p:cNvPr id="38" name="קבוצה 27"/>
              <p:cNvGrpSpPr>
                <a:grpSpLocks/>
              </p:cNvGrpSpPr>
              <p:nvPr/>
            </p:nvGrpSpPr>
            <p:grpSpPr bwMode="auto">
              <a:xfrm>
                <a:off x="1571348" y="415925"/>
                <a:ext cx="6686827" cy="684213"/>
                <a:chOff x="1563523" y="368973"/>
                <a:chExt cx="6687418" cy="683763"/>
              </a:xfrm>
            </p:grpSpPr>
            <p:sp>
              <p:nvSpPr>
                <p:cNvPr id="40" name="מלבן 39"/>
                <p:cNvSpPr/>
                <p:nvPr/>
              </p:nvSpPr>
              <p:spPr>
                <a:xfrm>
                  <a:off x="1563523" y="368973"/>
                  <a:ext cx="6687418" cy="683763"/>
                </a:xfrm>
                <a:prstGeom prst="rect">
                  <a:avLst/>
                </a:prstGeom>
                <a:solidFill>
                  <a:srgbClr val="50C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858213" y="434018"/>
                  <a:ext cx="184747" cy="55363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r" rtl="1">
                    <a:defRPr/>
                  </a:pPr>
                  <a:endParaRPr lang="he-IL" sz="3000" spc="-150" dirty="0">
                    <a:solidFill>
                      <a:srgbClr val="FFFFFF"/>
                    </a:solidFill>
                    <a:latin typeface="Blender" panose="02020003050405020304" pitchFamily="18" charset="-79"/>
                    <a:cs typeface="Blender" panose="02020003050405020304" pitchFamily="18" charset="-79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 bwMode="auto">
              <a:xfrm>
                <a:off x="4888770" y="481013"/>
                <a:ext cx="3161443" cy="55399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>
                  <a:defRPr/>
                </a:pPr>
                <a:r>
                  <a:rPr lang="he-IL" sz="3000" b="1" spc="-150" dirty="0" smtClean="0">
                    <a:solidFill>
                      <a:srgbClr val="FFFFFF"/>
                    </a:solidFill>
                    <a:latin typeface="Blender" panose="02020003050405020304" pitchFamily="18" charset="-79"/>
                    <a:cs typeface="Blender" panose="02020003050405020304" pitchFamily="18" charset="-79"/>
                  </a:rPr>
                  <a:t>שלבים ברישום החדש</a:t>
                </a:r>
                <a:endParaRPr lang="en-US" sz="3000" b="1" spc="-150" dirty="0">
                  <a:solidFill>
                    <a:srgbClr val="FFFFFF"/>
                  </a:solidFill>
                  <a:latin typeface="Blender" panose="02020003050405020304" pitchFamily="18" charset="-79"/>
                  <a:cs typeface="Blender" panose="02020003050405020304" pitchFamily="18" charset="-79"/>
                </a:endParaRPr>
              </a:p>
            </p:txBody>
          </p:sp>
        </p:grpSp>
        <p:pic>
          <p:nvPicPr>
            <p:cNvPr id="36" name="תמונה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51" y="402086"/>
              <a:ext cx="1248721" cy="71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5459767" y="1451034"/>
            <a:ext cx="6384565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50C2FE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תנאי רישום 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chemeClr val="accent5">
                    <a:lumMod val="50000"/>
                  </a:schemeClr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הזדהות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מילוי פרטים אישים 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העדפות אישיות</a:t>
            </a:r>
          </a:p>
          <a:p>
            <a:pPr marL="514350" indent="-514350">
              <a:buAutoNum type="arabicPeriod"/>
            </a:pPr>
            <a:r>
              <a:rPr lang="he-IL" sz="3000" b="1" u="sng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בחירת ערוץ הזדהות 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סיכום פרטי משתמש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ברכות </a:t>
            </a:r>
          </a:p>
          <a:p>
            <a:pPr marL="514350" indent="-514350">
              <a:buAutoNum type="arabicPeriod"/>
            </a:pPr>
            <a:endParaRPr lang="he-IL" sz="3000" b="1" dirty="0" smtClean="0">
              <a:solidFill>
                <a:srgbClr val="00B0F0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 marL="514350" indent="-514350">
              <a:buAutoNum type="arabicPeriod"/>
            </a:pPr>
            <a:endParaRPr lang="he-IL" sz="3000" b="1" dirty="0" smtClean="0">
              <a:solidFill>
                <a:srgbClr val="00B0F0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 marL="457200" indent="-457200">
              <a:buAutoNum type="arabicPeriod"/>
            </a:pPr>
            <a:endParaRPr lang="he-IL" sz="2000" b="1" dirty="0">
              <a:solidFill>
                <a:srgbClr val="00B0F0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83" y="1403434"/>
            <a:ext cx="6529105" cy="389844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388" y="-14288"/>
            <a:ext cx="12296775" cy="68865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0" y="14287"/>
            <a:ext cx="12268200" cy="68294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625" y="28575"/>
            <a:ext cx="12287250" cy="68008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913" y="-19050"/>
            <a:ext cx="12315825" cy="68961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575" y="-33338"/>
            <a:ext cx="12249150" cy="692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6675" y="4762"/>
            <a:ext cx="12325350" cy="68484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050" y="28575"/>
            <a:ext cx="12249150" cy="692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909483" y="-33338"/>
            <a:ext cx="18259425" cy="91154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13"/>
          <a:srcRect l="14632" t="29103" r="3247" b="52395"/>
          <a:stretch/>
        </p:blipFill>
        <p:spPr>
          <a:xfrm>
            <a:off x="-930443" y="2921722"/>
            <a:ext cx="16314821" cy="20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קבוצה 32"/>
          <p:cNvGrpSpPr/>
          <p:nvPr/>
        </p:nvGrpSpPr>
        <p:grpSpPr>
          <a:xfrm>
            <a:off x="226251" y="402086"/>
            <a:ext cx="11965749" cy="711852"/>
            <a:chOff x="226251" y="402086"/>
            <a:chExt cx="11965749" cy="711852"/>
          </a:xfrm>
        </p:grpSpPr>
        <p:grpSp>
          <p:nvGrpSpPr>
            <p:cNvPr id="34" name="קבוצה 33"/>
            <p:cNvGrpSpPr/>
            <p:nvPr/>
          </p:nvGrpSpPr>
          <p:grpSpPr>
            <a:xfrm>
              <a:off x="1571348" y="415925"/>
              <a:ext cx="10620652" cy="684213"/>
              <a:chOff x="1571348" y="415925"/>
              <a:chExt cx="10620652" cy="684213"/>
            </a:xfrm>
          </p:grpSpPr>
          <p:grpSp>
            <p:nvGrpSpPr>
              <p:cNvPr id="37" name="קבוצה 24"/>
              <p:cNvGrpSpPr>
                <a:grpSpLocks/>
              </p:cNvGrpSpPr>
              <p:nvPr/>
            </p:nvGrpSpPr>
            <p:grpSpPr bwMode="auto">
              <a:xfrm>
                <a:off x="8256588" y="415925"/>
                <a:ext cx="3935412" cy="684213"/>
                <a:chOff x="8256240" y="368973"/>
                <a:chExt cx="3935759" cy="683763"/>
              </a:xfrm>
            </p:grpSpPr>
            <p:sp>
              <p:nvSpPr>
                <p:cNvPr id="42" name="מלבן 41"/>
                <p:cNvSpPr/>
                <p:nvPr/>
              </p:nvSpPr>
              <p:spPr>
                <a:xfrm>
                  <a:off x="8256240" y="368973"/>
                  <a:ext cx="3935759" cy="683763"/>
                </a:xfrm>
                <a:prstGeom prst="rect">
                  <a:avLst/>
                </a:prstGeom>
                <a:solidFill>
                  <a:srgbClr val="2328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646799" y="434018"/>
                  <a:ext cx="3370559" cy="55367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r" rtl="1">
                    <a:defRPr/>
                  </a:pPr>
                  <a:r>
                    <a:rPr lang="he-IL" sz="3000" b="1" spc="-150" dirty="0">
                      <a:solidFill>
                        <a:srgbClr val="FFFFFF"/>
                      </a:solidFill>
                      <a:latin typeface="Blender" panose="02020003050405020304" pitchFamily="18" charset="-79"/>
                      <a:cs typeface="Blender" panose="02020003050405020304" pitchFamily="18" charset="-79"/>
                    </a:rPr>
                    <a:t>דיגיתל</a:t>
                  </a:r>
                  <a:r>
                    <a:rPr lang="he-IL" sz="3000" spc="-150" dirty="0">
                      <a:solidFill>
                        <a:srgbClr val="FFFFFF"/>
                      </a:solidFill>
                      <a:latin typeface="Blender" panose="02020003050405020304" pitchFamily="18" charset="-79"/>
                      <a:cs typeface="Blender" panose="02020003050405020304" pitchFamily="18" charset="-79"/>
                    </a:rPr>
                    <a:t> התמונה המלאה</a:t>
                  </a:r>
                </a:p>
              </p:txBody>
            </p:sp>
          </p:grpSp>
          <p:grpSp>
            <p:nvGrpSpPr>
              <p:cNvPr id="38" name="קבוצה 27"/>
              <p:cNvGrpSpPr>
                <a:grpSpLocks/>
              </p:cNvGrpSpPr>
              <p:nvPr/>
            </p:nvGrpSpPr>
            <p:grpSpPr bwMode="auto">
              <a:xfrm>
                <a:off x="1571348" y="415925"/>
                <a:ext cx="6686827" cy="684213"/>
                <a:chOff x="1563523" y="368973"/>
                <a:chExt cx="6687418" cy="683763"/>
              </a:xfrm>
            </p:grpSpPr>
            <p:sp>
              <p:nvSpPr>
                <p:cNvPr id="40" name="מלבן 39"/>
                <p:cNvSpPr/>
                <p:nvPr/>
              </p:nvSpPr>
              <p:spPr>
                <a:xfrm>
                  <a:off x="1563523" y="368973"/>
                  <a:ext cx="6687418" cy="683763"/>
                </a:xfrm>
                <a:prstGeom prst="rect">
                  <a:avLst/>
                </a:prstGeom>
                <a:solidFill>
                  <a:srgbClr val="50C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he-IL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858213" y="434018"/>
                  <a:ext cx="184747" cy="55363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r" rtl="1">
                    <a:defRPr/>
                  </a:pPr>
                  <a:endParaRPr lang="he-IL" sz="3000" spc="-150" dirty="0">
                    <a:solidFill>
                      <a:srgbClr val="FFFFFF"/>
                    </a:solidFill>
                    <a:latin typeface="Blender" panose="02020003050405020304" pitchFamily="18" charset="-79"/>
                    <a:cs typeface="Blender" panose="02020003050405020304" pitchFamily="18" charset="-79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 bwMode="auto">
              <a:xfrm>
                <a:off x="4888770" y="481013"/>
                <a:ext cx="3161443" cy="55399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>
                  <a:defRPr/>
                </a:pPr>
                <a:r>
                  <a:rPr lang="he-IL" sz="3000" b="1" spc="-150" dirty="0" smtClean="0">
                    <a:solidFill>
                      <a:srgbClr val="FFFFFF"/>
                    </a:solidFill>
                    <a:latin typeface="Blender" panose="02020003050405020304" pitchFamily="18" charset="-79"/>
                    <a:cs typeface="Blender" panose="02020003050405020304" pitchFamily="18" charset="-79"/>
                  </a:rPr>
                  <a:t>שלבים ברישום החדש</a:t>
                </a:r>
                <a:endParaRPr lang="en-US" sz="3000" b="1" spc="-150" dirty="0">
                  <a:solidFill>
                    <a:srgbClr val="FFFFFF"/>
                  </a:solidFill>
                  <a:latin typeface="Blender" panose="02020003050405020304" pitchFamily="18" charset="-79"/>
                  <a:cs typeface="Blender" panose="02020003050405020304" pitchFamily="18" charset="-79"/>
                </a:endParaRPr>
              </a:p>
            </p:txBody>
          </p:sp>
        </p:grpSp>
        <p:pic>
          <p:nvPicPr>
            <p:cNvPr id="36" name="תמונה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51" y="402086"/>
              <a:ext cx="1248721" cy="71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5459767" y="1451034"/>
            <a:ext cx="6384565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50C2FE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תנאי רישום 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chemeClr val="accent5">
                    <a:lumMod val="50000"/>
                  </a:schemeClr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הזדהות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מילוי פרטים אישים 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העדפות אישיות</a:t>
            </a:r>
          </a:p>
          <a:p>
            <a:pPr marL="514350" indent="-514350">
              <a:buAutoNum type="arabicPeriod"/>
            </a:pPr>
            <a:r>
              <a:rPr lang="he-IL" sz="3000" b="1" u="sng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בחירת ערוץ הזדהות 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סיכום פרטי משתמש</a:t>
            </a:r>
          </a:p>
          <a:p>
            <a:pPr marL="514350" indent="-514350">
              <a:buAutoNum type="arabicPeriod"/>
            </a:pPr>
            <a:r>
              <a:rPr lang="he-IL" sz="3000" b="1" dirty="0" smtClean="0">
                <a:solidFill>
                  <a:srgbClr val="00B0F0"/>
                </a:solidFill>
                <a:latin typeface="Blender" panose="02020003050405020304" pitchFamily="18" charset="-79"/>
                <a:cs typeface="Blender" panose="02020003050405020304" pitchFamily="18" charset="-79"/>
              </a:rPr>
              <a:t>ברכות </a:t>
            </a:r>
          </a:p>
          <a:p>
            <a:pPr marL="514350" indent="-514350">
              <a:buAutoNum type="arabicPeriod"/>
            </a:pPr>
            <a:endParaRPr lang="he-IL" sz="3000" b="1" dirty="0" smtClean="0">
              <a:solidFill>
                <a:srgbClr val="00B0F0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 marL="514350" indent="-514350">
              <a:buAutoNum type="arabicPeriod"/>
            </a:pPr>
            <a:endParaRPr lang="he-IL" sz="3000" b="1" dirty="0" smtClean="0">
              <a:solidFill>
                <a:srgbClr val="00B0F0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  <a:p>
            <a:pPr marL="457200" indent="-457200">
              <a:buAutoNum type="arabicPeriod"/>
            </a:pPr>
            <a:endParaRPr lang="he-IL" sz="2000" b="1" dirty="0">
              <a:solidFill>
                <a:srgbClr val="00B0F0"/>
              </a:solidFill>
              <a:latin typeface="Blender" panose="02020003050405020304" pitchFamily="18" charset="-79"/>
              <a:cs typeface="Blender" panose="02020003050405020304" pitchFamily="18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6550" y="-1171575"/>
            <a:ext cx="17945100" cy="92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4625" y="-885825"/>
            <a:ext cx="17621250" cy="86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100" y="-757238"/>
            <a:ext cx="17602200" cy="83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9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138" y="-752475"/>
            <a:ext cx="17440275" cy="83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7975" y="-714375"/>
            <a:ext cx="17887950" cy="8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4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6050" y="-909638"/>
            <a:ext cx="17564100" cy="86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9089" y="-1301415"/>
            <a:ext cx="17926050" cy="85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0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313" y="-461963"/>
            <a:ext cx="17192625" cy="77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6850" y="0"/>
            <a:ext cx="13825537" cy="6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7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F77A064E8DF6941BA36174B3DB6F6E5" ma:contentTypeVersion="2" ma:contentTypeDescription="צור מסמך חדש." ma:contentTypeScope="" ma:versionID="65e4216e69ad6d34c22f3ee5bd7f5253">
  <xsd:schema xmlns:xsd="http://www.w3.org/2001/XMLSchema" xmlns:xs="http://www.w3.org/2001/XMLSchema" xmlns:p="http://schemas.microsoft.com/office/2006/metadata/properties" xmlns:ns1="http://schemas.microsoft.com/sharepoint/v3" xmlns:ns2="bd9bc640-1c10-41fc-8958-96d807eed42b" targetNamespace="http://schemas.microsoft.com/office/2006/metadata/properties" ma:root="true" ma:fieldsID="c5dd977dd9ad9593407a013fd394a0a4" ns1:_="" ns2:_="">
    <xsd:import namespace="http://schemas.microsoft.com/sharepoint/v3"/>
    <xsd:import namespace="bd9bc640-1c10-41fc-8958-96d807eed42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bc640-1c10-41fc-8958-96d807eed42b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קטגוריה" ma:format="Dropdown" ma:internalName="category">
      <xsd:simpleType>
        <xsd:restriction base="dms:Choice">
          <xsd:enumeration value="ללא"/>
          <xsd:enumeration value="מסמכי מידע מוכוון תושב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bd9bc640-1c10-41fc-8958-96d807eed42b">מסמכי מידע מוכוון תושב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סיכום פגישה" ma:contentTypeID="0x0101007FEA093872C4BD43B6806059AB4CF2B9" ma:contentTypeVersion="10" ma:contentTypeDescription="צור מסמך חדש." ma:contentTypeScope="" ma:versionID="f3d7e9c6ef07a4263b94054bb99dc3dc">
  <xsd:schema xmlns:xsd="http://www.w3.org/2001/XMLSchema" xmlns:xs="http://www.w3.org/2001/XMLSchema" xmlns:p="http://schemas.microsoft.com/office/2006/metadata/properties" xmlns:ns2="7b324162-18c4-4c8a-b0b5-9c15d77a0397" xmlns:ns3="dce00ad7-d9da-470d-a705-b2f62ca3892f" targetNamespace="http://schemas.microsoft.com/office/2006/metadata/properties" ma:root="true" ma:fieldsID="f2f1f30a21e5b5ddfcf69716f7a2aac4" ns2:_="" ns3:_="">
    <xsd:import namespace="7b324162-18c4-4c8a-b0b5-9c15d77a0397"/>
    <xsd:import namespace="dce00ad7-d9da-470d-a705-b2f62ca3892f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Focus" minOccurs="0"/>
                <xsd:element ref="ns2:Archive" minOccurs="0"/>
                <xsd:element ref="ns3:SharedWithUsers" minOccurs="0"/>
                <xsd:element ref="ns2:MainSub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4162-18c4-4c8a-b0b5-9c15d77a039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סוג המסמך" ma:default="מסמך עבודה" ma:format="Dropdown" ma:internalName="Type">
      <xsd:simpleType>
        <xsd:restriction base="dms:Choice">
          <xsd:enumeration value="סיכום פגישה"/>
          <xsd:enumeration value="מסמך עבודה"/>
          <xsd:enumeration value="תכנית עבודה"/>
          <xsd:enumeration value="אפיון"/>
          <xsd:enumeration value="חומר חיצוני"/>
        </xsd:restriction>
      </xsd:simpleType>
    </xsd:element>
    <xsd:element name="Focus" ma:index="9" nillable="true" ma:displayName="מסמך במיקוד" ma:default="0" ma:internalName="Focus">
      <xsd:simpleType>
        <xsd:restriction base="dms:Boolean"/>
      </xsd:simpleType>
    </xsd:element>
    <xsd:element name="Archive" ma:index="10" nillable="true" ma:displayName="ארכיון" ma:default="0" ma:internalName="Archive">
      <xsd:simpleType>
        <xsd:restriction base="dms:Boolean"/>
      </xsd:simpleType>
    </xsd:element>
    <xsd:element name="MainSubject" ma:index="12" nillable="true" ma:displayName="נושא ראשי" ma:format="Dropdown" ma:internalName="MainSubject">
      <xsd:simpleType>
        <xsd:restriction base="dms:Choice">
          <xsd:enumeration value="אתר מזוהה לתמונה המלאה"/>
          <xsd:enumeration value="הנכס שלי"/>
          <xsd:enumeration value="הסביבה שלי"/>
          <xsd:enumeration value="חינוך"/>
          <xsd:enumeration value="ניהול התכנית"/>
          <xsd:enumeration value="קהילה"/>
          <xsd:enumeration value="רישום דיגיטלי"/>
          <xsd:enumeration value="שירותים חברתיים"/>
          <xsd:enumeration value="שירותים מקוונים"/>
          <xsd:enumeration value="תנועה וחניה"/>
          <xsd:enumeration value="תשלומים ודוחות"/>
          <xsd:enumeration value="חוגים ופנאי"/>
          <xsd:enumeration value="ארנונה וחילופי מחזיקים"/>
          <xsd:enumeration value="הפניות שלי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00ad7-d9da-470d-a705-b2f62ca38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D9F4D-C897-4C49-BD39-E2D9ECB35A70}"/>
</file>

<file path=customXml/itemProps2.xml><?xml version="1.0" encoding="utf-8"?>
<ds:datastoreItem xmlns:ds="http://schemas.openxmlformats.org/officeDocument/2006/customXml" ds:itemID="{65D0DBD0-1309-4D1C-8106-2C46892A5C3D}"/>
</file>

<file path=customXml/itemProps3.xml><?xml version="1.0" encoding="utf-8"?>
<ds:datastoreItem xmlns:ds="http://schemas.openxmlformats.org/officeDocument/2006/customXml" ds:itemID="{F0B6C418-AE29-470C-882E-2E4900AAC035}"/>
</file>

<file path=customXml/itemProps4.xml><?xml version="1.0" encoding="utf-8"?>
<ds:datastoreItem xmlns:ds="http://schemas.openxmlformats.org/officeDocument/2006/customXml" ds:itemID="{BD57E109-C445-49C6-8FF9-2D804384C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24162-18c4-4c8a-b0b5-9c15d77a0397"/>
    <ds:schemaRef ds:uri="dce00ad7-d9da-470d-a705-b2f62ca38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</Words>
  <Application>Microsoft Office PowerPoint</Application>
  <PresentationFormat>מסך רחב</PresentationFormat>
  <Paragraphs>30</Paragraphs>
  <Slides>14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Blender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מסכי רישום לדיגיתל</dc:title>
  <dc:creator>איריס צרוונגורה - מנהלת פרוייקטים דיגיתל התמונה המלאה</dc:creator>
  <cp:lastModifiedBy>DOM001\ma12202</cp:lastModifiedBy>
  <cp:revision>6</cp:revision>
  <dcterms:created xsi:type="dcterms:W3CDTF">2022-05-24T11:16:25Z</dcterms:created>
  <dcterms:modified xsi:type="dcterms:W3CDTF">2022-06-30T09:40:21Z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0x0101000F77A064E8DF6941BA36174B3DB6F6E5</vt:lpwstr>
  </property>
</Properties>
</file>